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9" r:id="rId8"/>
    <p:sldId id="270" r:id="rId9"/>
    <p:sldId id="276" r:id="rId10"/>
    <p:sldId id="260" r:id="rId11"/>
    <p:sldId id="271" r:id="rId12"/>
    <p:sldId id="272" r:id="rId13"/>
    <p:sldId id="273" r:id="rId14"/>
    <p:sldId id="274" r:id="rId15"/>
    <p:sldId id="275" r:id="rId16"/>
    <p:sldId id="265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291" autoAdjust="0"/>
  </p:normalViewPr>
  <p:slideViewPr>
    <p:cSldViewPr snapToGrid="0" showGuides="1">
      <p:cViewPr varScale="1">
        <p:scale>
          <a:sx n="111" d="100"/>
          <a:sy n="111" d="100"/>
        </p:scale>
        <p:origin x="588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10/18/2021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om.gov.au/cyclone/tropical-cyclone-knowledge-centre/database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October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2021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CYCLONES IN AUSTRALIA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Wind Direction Prediction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KNN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9E153B2-492E-4951-B3E1-11645EB93157}"/>
              </a:ext>
            </a:extLst>
          </p:cNvPr>
          <p:cNvSpPr txBox="1">
            <a:spLocks/>
          </p:cNvSpPr>
          <p:nvPr/>
        </p:nvSpPr>
        <p:spPr>
          <a:xfrm>
            <a:off x="838200" y="1731908"/>
            <a:ext cx="10765221" cy="4936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solidFill>
                  <a:schemeClr val="bg2"/>
                </a:solidFill>
              </a:rPr>
              <a:t>Scaled data using Standard Scaler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Test score accuracy – 27%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Training Classification – 36%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	Test Classification			Training Classification</a:t>
            </a:r>
          </a:p>
          <a:p>
            <a:pPr marL="342900" indent="-34290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CC356-F7A5-432B-A436-81A037A1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351" y="3833514"/>
            <a:ext cx="2981325" cy="2543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47897-C2DD-42CC-8E05-8479BC128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572" y="3812319"/>
            <a:ext cx="31146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3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RF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9E153B2-492E-4951-B3E1-11645EB93157}"/>
              </a:ext>
            </a:extLst>
          </p:cNvPr>
          <p:cNvSpPr txBox="1">
            <a:spLocks/>
          </p:cNvSpPr>
          <p:nvPr/>
        </p:nvSpPr>
        <p:spPr>
          <a:xfrm>
            <a:off x="838200" y="1731908"/>
            <a:ext cx="10765221" cy="4936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solidFill>
                  <a:schemeClr val="bg2"/>
                </a:solidFill>
              </a:rPr>
              <a:t>Scaled data using Standard Scaler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Feature importance was calculated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Test score accuracy – 32%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Training Classification – 99%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	Test Classification			Training Classification</a:t>
            </a:r>
          </a:p>
          <a:p>
            <a:pPr marL="342900" indent="-34290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AD33C-792C-41A5-8A25-E5A0D6EA8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80" y="4192314"/>
            <a:ext cx="2994543" cy="2472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D7C71-5B78-49AC-8000-24CCDF23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46" y="4192314"/>
            <a:ext cx="31432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42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9E153B2-492E-4951-B3E1-11645EB93157}"/>
              </a:ext>
            </a:extLst>
          </p:cNvPr>
          <p:cNvSpPr txBox="1">
            <a:spLocks/>
          </p:cNvSpPr>
          <p:nvPr/>
        </p:nvSpPr>
        <p:spPr>
          <a:xfrm>
            <a:off x="838200" y="1731908"/>
            <a:ext cx="10765221" cy="4936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solidFill>
                  <a:schemeClr val="bg2"/>
                </a:solidFill>
              </a:rPr>
              <a:t>Ranked in terms of classification accuracy: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Random Forest (RF)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K Nearest Neighbor (KNN)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Support Vector Machine (SVM)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No classifier is working well!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Lack of relevant features for classification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For wind direction prediction you need 3D data whereas the current data set is 1D</a:t>
            </a:r>
          </a:p>
          <a:p>
            <a:pPr marL="342900" indent="-342900"/>
            <a:endParaRPr lang="en-US" dirty="0">
              <a:solidFill>
                <a:schemeClr val="bg2"/>
              </a:solidFill>
            </a:endParaRP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45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Litesh Samji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0405 019 268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litesh@y7mail.com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391"/>
            <a:ext cx="10515600" cy="78263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63479" y="1157028"/>
            <a:ext cx="10515600" cy="4266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analysis of Australia cyclone since 1990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Machine learning to predict wind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Set from Bureau of Methodology, contains data from 1907, for the project  focus is on the last 30 years 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http://www.bom.gov.au/cyclone/tropical-cyclone-knowledge-centre/databases/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Top 10 cyclones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3911"/>
            <a:ext cx="5529473" cy="782638"/>
          </a:xfrm>
        </p:spPr>
        <p:txBody>
          <a:bodyPr>
            <a:normAutofit/>
          </a:bodyPr>
          <a:lstStyle/>
          <a:p>
            <a:r>
              <a:rPr lang="en-US" dirty="0"/>
              <a:t>Objective/Questions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36036"/>
            <a:ext cx="5285914" cy="35527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was the top ten cyclones ranked by Central Pressure since 1990?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were the significant matrix for cyclones over their duration?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there correlation between maximum wind speed?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we predict the wind direction of cyclones with machine learning?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418379" cy="1228897"/>
          </a:xfrm>
        </p:spPr>
        <p:txBody>
          <a:bodyPr/>
          <a:lstStyle/>
          <a:p>
            <a:r>
              <a:rPr lang="en-US" dirty="0"/>
              <a:t>ETL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83D48EC-E234-4802-BB29-9F8F36A49409}"/>
              </a:ext>
            </a:extLst>
          </p:cNvPr>
          <p:cNvSpPr txBox="1">
            <a:spLocks/>
          </p:cNvSpPr>
          <p:nvPr/>
        </p:nvSpPr>
        <p:spPr>
          <a:xfrm>
            <a:off x="841247" y="1150883"/>
            <a:ext cx="10730643" cy="4537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solidFill>
                  <a:schemeClr val="bg2"/>
                </a:solidFill>
              </a:rPr>
              <a:t>Clean and modify data using Pandas and </a:t>
            </a:r>
            <a:r>
              <a:rPr lang="en-US" dirty="0" err="1">
                <a:solidFill>
                  <a:schemeClr val="bg2"/>
                </a:solidFill>
              </a:rPr>
              <a:t>Jupyter</a:t>
            </a:r>
            <a:r>
              <a:rPr lang="en-US" dirty="0">
                <a:solidFill>
                  <a:schemeClr val="bg2"/>
                </a:solidFill>
              </a:rPr>
              <a:t> Notebook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Use Python as the programming language, Flask as the web server and Heroku to host the application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Use HTML, CSS and </a:t>
            </a:r>
            <a:r>
              <a:rPr lang="en-US" dirty="0" err="1">
                <a:solidFill>
                  <a:schemeClr val="bg2"/>
                </a:solidFill>
              </a:rPr>
              <a:t>Javascript</a:t>
            </a:r>
            <a:r>
              <a:rPr lang="en-US" dirty="0">
                <a:solidFill>
                  <a:schemeClr val="bg2"/>
                </a:solidFill>
              </a:rPr>
              <a:t> on the front end.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Use D3, </a:t>
            </a:r>
            <a:r>
              <a:rPr lang="en-US" dirty="0" err="1">
                <a:solidFill>
                  <a:schemeClr val="bg2"/>
                </a:solidFill>
              </a:rPr>
              <a:t>Plotly</a:t>
            </a:r>
            <a:r>
              <a:rPr lang="en-US" dirty="0">
                <a:solidFill>
                  <a:schemeClr val="bg2"/>
                </a:solidFill>
              </a:rPr>
              <a:t>, and Leaflet to visualize the data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Developed Python’s Scikit machine learning models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5B3096-E32B-4FC2-BB4D-00151A2A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9" y="4520342"/>
            <a:ext cx="909755" cy="995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83269F-5992-4BD9-A1FF-FEFF5DC4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00" y="4535524"/>
            <a:ext cx="845094" cy="964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DC2BB8-870F-48A7-B9C1-9A9B3C3B8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588" y="4535524"/>
            <a:ext cx="1989657" cy="9646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E7B41B-78D8-4895-A72B-7723F4412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12" y="4584095"/>
            <a:ext cx="1146637" cy="9009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812DCF-F502-41D8-91C7-E0EEEBC54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185" y="4520342"/>
            <a:ext cx="1022447" cy="9646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089151-9F14-4BCA-AB2A-5A16B4677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541" y="4543471"/>
            <a:ext cx="2297561" cy="9567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91D2C2-A2AF-4466-A81E-53B05B0B36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011" y="4579637"/>
            <a:ext cx="2899792" cy="9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0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9E153B2-492E-4951-B3E1-11645EB93157}"/>
              </a:ext>
            </a:extLst>
          </p:cNvPr>
          <p:cNvSpPr txBox="1">
            <a:spLocks/>
          </p:cNvSpPr>
          <p:nvPr/>
        </p:nvSpPr>
        <p:spPr>
          <a:xfrm>
            <a:off x="838200" y="1731908"/>
            <a:ext cx="10812517" cy="5126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solidFill>
                  <a:schemeClr val="bg2"/>
                </a:solidFill>
              </a:rPr>
              <a:t>Which feature to choose as the “Y” variable?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Suggested to choose the “Max Wind Direction” measured from 0</a:t>
            </a:r>
            <a:r>
              <a:rPr lang="en-US" baseline="30000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 to 360</a:t>
            </a:r>
            <a:r>
              <a:rPr lang="en-US" baseline="30000" dirty="0">
                <a:solidFill>
                  <a:schemeClr val="bg2"/>
                </a:solidFill>
              </a:rPr>
              <a:t>0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I had to group these into 8 compass points covering a range of degrees</a:t>
            </a:r>
          </a:p>
          <a:p>
            <a:pPr marL="342900" indent="-342900"/>
            <a:endParaRPr lang="en-US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/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/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/>
            <a:endParaRPr lang="en-US" dirty="0">
              <a:solidFill>
                <a:schemeClr val="bg2"/>
              </a:solidFill>
            </a:endParaRPr>
          </a:p>
          <a:p>
            <a:pPr marL="342900" indent="-34290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83B2D-1B21-4F2E-A20C-B59635D4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83" y="3669484"/>
            <a:ext cx="2351033" cy="23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8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9E153B2-492E-4951-B3E1-11645EB93157}"/>
              </a:ext>
            </a:extLst>
          </p:cNvPr>
          <p:cNvSpPr txBox="1">
            <a:spLocks/>
          </p:cNvSpPr>
          <p:nvPr/>
        </p:nvSpPr>
        <p:spPr>
          <a:xfrm>
            <a:off x="838200" y="1731908"/>
            <a:ext cx="10812517" cy="5126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/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/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42900" indent="-342900"/>
            <a:endParaRPr lang="en-US" dirty="0">
              <a:solidFill>
                <a:schemeClr val="bg2"/>
              </a:solidFill>
            </a:endParaRPr>
          </a:p>
          <a:p>
            <a:pPr marL="342900" indent="-34290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0D0CB-F51D-4912-B4D2-F8A2F7FA0A8C}"/>
              </a:ext>
            </a:extLst>
          </p:cNvPr>
          <p:cNvSpPr txBox="1"/>
          <p:nvPr/>
        </p:nvSpPr>
        <p:spPr>
          <a:xfrm>
            <a:off x="3602885" y="2490507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https://australiacyclonespredict.herokuapp.com/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61236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9E153B2-492E-4951-B3E1-11645EB93157}"/>
              </a:ext>
            </a:extLst>
          </p:cNvPr>
          <p:cNvSpPr txBox="1">
            <a:spLocks/>
          </p:cNvSpPr>
          <p:nvPr/>
        </p:nvSpPr>
        <p:spPr>
          <a:xfrm>
            <a:off x="838200" y="1731908"/>
            <a:ext cx="10730643" cy="4537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solidFill>
                  <a:schemeClr val="bg2"/>
                </a:solidFill>
              </a:rPr>
              <a:t>There were 79 features in the raw data set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Removed all features will ‘null’ and ‘0’ values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This reduced the data set significantly to 6 features for ml model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</a:rPr>
              <a:t>SURFACE _CODE – Indicates the type of surface (land /water)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</a:rPr>
              <a:t>LAT/LON of cyclone center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</a:rPr>
              <a:t>CENTRAL_PRES – Central pressure of the cyclone (</a:t>
            </a:r>
            <a:r>
              <a:rPr lang="en-US" sz="2000" dirty="0" err="1">
                <a:solidFill>
                  <a:schemeClr val="bg2"/>
                </a:solidFill>
              </a:rPr>
              <a:t>hPa</a:t>
            </a:r>
            <a:r>
              <a:rPr lang="en-US" sz="2000" dirty="0">
                <a:solidFill>
                  <a:schemeClr val="bg2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</a:rPr>
              <a:t>MAX_WIND_SPD – Estimated maximum mean wind around the cyclone (m/s)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Added 2 derived features called: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</a:rPr>
              <a:t>CENTRAL INDEX – (0.186*V</a:t>
            </a:r>
            <a:r>
              <a:rPr lang="en-US" sz="2000" baseline="-25000" dirty="0">
                <a:solidFill>
                  <a:schemeClr val="bg2"/>
                </a:solidFill>
              </a:rPr>
              <a:t>60</a:t>
            </a:r>
            <a:r>
              <a:rPr lang="en-US" sz="2000" dirty="0">
                <a:solidFill>
                  <a:schemeClr val="bg2"/>
                </a:solidFill>
              </a:rPr>
              <a:t>) </a:t>
            </a:r>
            <a:r>
              <a:rPr lang="en-US" sz="2000" baseline="30000" dirty="0">
                <a:solidFill>
                  <a:schemeClr val="bg2"/>
                </a:solidFill>
              </a:rPr>
              <a:t>0.746 </a:t>
            </a:r>
            <a:r>
              <a:rPr lang="en-US" sz="2000" dirty="0">
                <a:solidFill>
                  <a:schemeClr val="bg2"/>
                </a:solidFill>
              </a:rPr>
              <a:t>(Where V</a:t>
            </a:r>
            <a:r>
              <a:rPr lang="en-US" sz="2000" baseline="-25000" dirty="0">
                <a:solidFill>
                  <a:schemeClr val="bg2"/>
                </a:solidFill>
              </a:rPr>
              <a:t>60 </a:t>
            </a:r>
            <a:r>
              <a:rPr lang="en-US" sz="2000" dirty="0">
                <a:solidFill>
                  <a:schemeClr val="bg2"/>
                </a:solidFill>
              </a:rPr>
              <a:t>(one-minute sustained winds) derived from CP)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</a:rPr>
              <a:t>WAVE HEIGHT – V</a:t>
            </a:r>
            <a:r>
              <a:rPr lang="en-US" sz="2000" baseline="-25000" dirty="0">
                <a:solidFill>
                  <a:schemeClr val="bg2"/>
                </a:solidFill>
              </a:rPr>
              <a:t>60</a:t>
            </a:r>
            <a:r>
              <a:rPr lang="en-US" sz="2000" dirty="0">
                <a:solidFill>
                  <a:schemeClr val="bg2"/>
                </a:solidFill>
              </a:rPr>
              <a:t> * 0.235</a:t>
            </a: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9E153B2-492E-4951-B3E1-11645EB93157}"/>
              </a:ext>
            </a:extLst>
          </p:cNvPr>
          <p:cNvSpPr txBox="1">
            <a:spLocks/>
          </p:cNvSpPr>
          <p:nvPr/>
        </p:nvSpPr>
        <p:spPr>
          <a:xfrm>
            <a:off x="838200" y="1731908"/>
            <a:ext cx="10730643" cy="4537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solidFill>
                  <a:schemeClr val="bg2"/>
                </a:solidFill>
              </a:rPr>
              <a:t>Experimented with 3 Models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Support Vector Machine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K Nearest Neighbor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Random Forest</a:t>
            </a:r>
          </a:p>
          <a:p>
            <a:r>
              <a:rPr lang="en-US" dirty="0">
                <a:solidFill>
                  <a:schemeClr val="bg2"/>
                </a:solidFill>
              </a:rPr>
              <a:t>Used all eight features in models</a:t>
            </a:r>
          </a:p>
          <a:p>
            <a:r>
              <a:rPr lang="en-US" dirty="0">
                <a:solidFill>
                  <a:schemeClr val="bg2"/>
                </a:solidFill>
              </a:rPr>
              <a:t>The data set had 1678 observations to train and test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43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SVM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9E153B2-492E-4951-B3E1-11645EB93157}"/>
              </a:ext>
            </a:extLst>
          </p:cNvPr>
          <p:cNvSpPr txBox="1">
            <a:spLocks/>
          </p:cNvSpPr>
          <p:nvPr/>
        </p:nvSpPr>
        <p:spPr>
          <a:xfrm>
            <a:off x="838200" y="1731908"/>
            <a:ext cx="10730643" cy="4537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solidFill>
                  <a:schemeClr val="bg2"/>
                </a:solidFill>
              </a:rPr>
              <a:t>Scaled data using Standard Scaler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Test score accuracy – 20%</a:t>
            </a:r>
          </a:p>
          <a:p>
            <a:pPr marL="342900" indent="-342900"/>
            <a:r>
              <a:rPr lang="en-US" dirty="0">
                <a:solidFill>
                  <a:schemeClr val="bg2"/>
                </a:solidFill>
              </a:rPr>
              <a:t>Training score accuracy – 22%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	Test Classification			Training Classification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	Test Classification			Training Classification</a:t>
            </a:r>
          </a:p>
          <a:p>
            <a:pPr marL="342900" indent="-34290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D5836-D299-4FCA-BF24-13E79AF6E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46" y="3871614"/>
            <a:ext cx="3257550" cy="250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A20F63-D84A-4CEB-9C5D-496FDB87D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82" y="3881139"/>
            <a:ext cx="31242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242</TotalTime>
  <Words>554</Words>
  <Application>Microsoft Office PowerPoint</Application>
  <PresentationFormat>Widescreen</PresentationFormat>
  <Paragraphs>101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Consolas</vt:lpstr>
      <vt:lpstr>Franklin Gothic Book</vt:lpstr>
      <vt:lpstr>Gill Sans MT</vt:lpstr>
      <vt:lpstr>Office Theme</vt:lpstr>
      <vt:lpstr>CYCLONES IN AUSTRALIA</vt:lpstr>
      <vt:lpstr>OVERVIEW</vt:lpstr>
      <vt:lpstr>Objective/Questions</vt:lpstr>
      <vt:lpstr>ETL PROCESS</vt:lpstr>
      <vt:lpstr>MACHINE LEARNING</vt:lpstr>
      <vt:lpstr>Live Demo</vt:lpstr>
      <vt:lpstr>MACHINE LEARNING</vt:lpstr>
      <vt:lpstr>MACHINE LEARNING</vt:lpstr>
      <vt:lpstr>MACHINE LEARNING - SVM</vt:lpstr>
      <vt:lpstr>MACHINE LEARNING - KNN</vt:lpstr>
      <vt:lpstr>MACHINE LEARNING - RF</vt:lpstr>
      <vt:lpstr>MACHINE LEARNING - Analysis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CYCLONES IN AUSTRALIA</dc:title>
  <dc:creator>Litesh Samji</dc:creator>
  <cp:lastModifiedBy>Litesh Samji</cp:lastModifiedBy>
  <cp:revision>3</cp:revision>
  <dcterms:created xsi:type="dcterms:W3CDTF">2021-10-18T05:11:00Z</dcterms:created>
  <dcterms:modified xsi:type="dcterms:W3CDTF">2021-10-18T09:14:02Z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